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1" r:id="rId4"/>
    <p:sldId id="259" r:id="rId5"/>
    <p:sldId id="266" r:id="rId6"/>
    <p:sldId id="260" r:id="rId7"/>
    <p:sldId id="267" r:id="rId8"/>
    <p:sldId id="280" r:id="rId9"/>
    <p:sldId id="261" r:id="rId10"/>
    <p:sldId id="282" r:id="rId11"/>
    <p:sldId id="268" r:id="rId12"/>
    <p:sldId id="273" r:id="rId13"/>
    <p:sldId id="262" r:id="rId14"/>
    <p:sldId id="269" r:id="rId15"/>
    <p:sldId id="274" r:id="rId16"/>
    <p:sldId id="263" r:id="rId17"/>
    <p:sldId id="270" r:id="rId18"/>
    <p:sldId id="275" r:id="rId19"/>
    <p:sldId id="264" r:id="rId20"/>
    <p:sldId id="271" r:id="rId21"/>
    <p:sldId id="276" r:id="rId22"/>
    <p:sldId id="265" r:id="rId23"/>
    <p:sldId id="272" r:id="rId24"/>
    <p:sldId id="277" r:id="rId25"/>
    <p:sldId id="278" r:id="rId26"/>
    <p:sldId id="279" r:id="rId2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E9F55EF-58E0-4698-A4E8-018161B7B24F}">
          <p14:sldIdLst>
            <p14:sldId id="257"/>
            <p14:sldId id="258"/>
            <p14:sldId id="281"/>
            <p14:sldId id="259"/>
            <p14:sldId id="266"/>
            <p14:sldId id="260"/>
            <p14:sldId id="267"/>
            <p14:sldId id="280"/>
            <p14:sldId id="261"/>
            <p14:sldId id="282"/>
            <p14:sldId id="268"/>
            <p14:sldId id="273"/>
            <p14:sldId id="262"/>
            <p14:sldId id="269"/>
            <p14:sldId id="274"/>
            <p14:sldId id="263"/>
            <p14:sldId id="270"/>
            <p14:sldId id="275"/>
            <p14:sldId id="264"/>
            <p14:sldId id="271"/>
            <p14:sldId id="276"/>
            <p14:sldId id="265"/>
            <p14:sldId id="272"/>
            <p14:sldId id="277"/>
            <p14:sldId id="278"/>
            <p14:sldId id="279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155E-F370-48DD-A6C3-AFD41F3E2624}" type="datetimeFigureOut">
              <a:rPr lang="es-ES" smtClean="0"/>
              <a:t>15/12/2014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192B-5BF3-4281-A342-C060CBB4F6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7177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155E-F370-48DD-A6C3-AFD41F3E2624}" type="datetimeFigureOut">
              <a:rPr lang="es-ES" smtClean="0"/>
              <a:t>15/12/2014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192B-5BF3-4281-A342-C060CBB4F6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3032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155E-F370-48DD-A6C3-AFD41F3E2624}" type="datetimeFigureOut">
              <a:rPr lang="es-ES" smtClean="0"/>
              <a:t>15/12/2014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192B-5BF3-4281-A342-C060CBB4F6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9373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155E-F370-48DD-A6C3-AFD41F3E2624}" type="datetimeFigureOut">
              <a:rPr lang="es-ES" smtClean="0"/>
              <a:t>15/12/2014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192B-5BF3-4281-A342-C060CBB4F6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0726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155E-F370-48DD-A6C3-AFD41F3E2624}" type="datetimeFigureOut">
              <a:rPr lang="es-ES" smtClean="0"/>
              <a:t>15/12/2014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192B-5BF3-4281-A342-C060CBB4F6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7262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155E-F370-48DD-A6C3-AFD41F3E2624}" type="datetimeFigureOut">
              <a:rPr lang="es-ES" smtClean="0"/>
              <a:t>15/12/2014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192B-5BF3-4281-A342-C060CBB4F6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8189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155E-F370-48DD-A6C3-AFD41F3E2624}" type="datetimeFigureOut">
              <a:rPr lang="es-ES" smtClean="0"/>
              <a:t>15/12/2014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192B-5BF3-4281-A342-C060CBB4F6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0407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155E-F370-48DD-A6C3-AFD41F3E2624}" type="datetimeFigureOut">
              <a:rPr lang="es-ES" smtClean="0"/>
              <a:t>15/12/2014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192B-5BF3-4281-A342-C060CBB4F6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5931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155E-F370-48DD-A6C3-AFD41F3E2624}" type="datetimeFigureOut">
              <a:rPr lang="es-ES" smtClean="0"/>
              <a:t>15/12/2014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192B-5BF3-4281-A342-C060CBB4F6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3789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155E-F370-48DD-A6C3-AFD41F3E2624}" type="datetimeFigureOut">
              <a:rPr lang="es-ES" smtClean="0"/>
              <a:t>15/12/2014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192B-5BF3-4281-A342-C060CBB4F6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904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155E-F370-48DD-A6C3-AFD41F3E2624}" type="datetimeFigureOut">
              <a:rPr lang="es-ES" smtClean="0"/>
              <a:t>15/12/2014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192B-5BF3-4281-A342-C060CBB4F6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612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6155E-F370-48DD-A6C3-AFD41F3E2624}" type="datetimeFigureOut">
              <a:rPr lang="es-ES" smtClean="0"/>
              <a:t>15/12/2014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7192B-5BF3-4281-A342-C060CBB4F6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99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oCQpqAkuR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kWzF3MOKP0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qpc-FRe5QHE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aEXdyC8RQ0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504"/>
          <a:stretch/>
        </p:blipFill>
        <p:spPr>
          <a:xfrm>
            <a:off x="661182" y="447675"/>
            <a:ext cx="10803987" cy="614967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/>
              <a:t>E-A de la Expresión Musical</a:t>
            </a:r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Práctica 10 </a:t>
            </a:r>
          </a:p>
          <a:p>
            <a:pPr marL="0" indent="0" algn="ctr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La Caza del Tesoro</a:t>
            </a:r>
          </a:p>
          <a:p>
            <a:pPr marL="0" indent="0" algn="ctr">
              <a:buNone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Autores</a:t>
            </a:r>
          </a:p>
          <a:p>
            <a:pPr marL="0" indent="0" algn="ctr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Mª Teresa Iniesta Martínez</a:t>
            </a:r>
          </a:p>
          <a:p>
            <a:pPr marL="0" indent="0" algn="ctr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Antonio Guillén Martínez</a:t>
            </a:r>
          </a:p>
          <a:p>
            <a:pPr marL="0" indent="0" algn="ctr"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Marta Campos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Ondoño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Zaira Estrada Chicano</a:t>
            </a:r>
          </a:p>
          <a:p>
            <a:pPr marL="0" indent="0" algn="ctr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Sara López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López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98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867508"/>
            <a:ext cx="10515600" cy="530945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" dirty="0"/>
              <a:t>El equipo que gane se llevará la pista</a:t>
            </a:r>
            <a:r>
              <a:rPr lang="es-ES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s-ES" dirty="0"/>
          </a:p>
          <a:p>
            <a:pPr marL="0" indent="0">
              <a:lnSpc>
                <a:spcPct val="150000"/>
              </a:lnSpc>
              <a:buNone/>
            </a:pPr>
            <a:r>
              <a:rPr lang="es-ES" dirty="0" smtClean="0"/>
              <a:t>Un ejemplo de sonidos que se le podrían mostrar a los alumnos, sería el siguiente:</a:t>
            </a:r>
            <a:endParaRPr lang="es-ES" dirty="0"/>
          </a:p>
          <a:p>
            <a:pPr marL="0" indent="0">
              <a:buNone/>
            </a:pPr>
            <a:endParaRPr lang="es-ES" dirty="0" smtClean="0">
              <a:hlinkClick r:id="rId2"/>
            </a:endParaRPr>
          </a:p>
          <a:p>
            <a:pPr marL="0" indent="0">
              <a:buNone/>
            </a:pPr>
            <a:r>
              <a:rPr lang="es-ES" dirty="0" smtClean="0">
                <a:hlinkClick r:id="rId2"/>
              </a:rPr>
              <a:t>https</a:t>
            </a:r>
            <a:r>
              <a:rPr lang="es-ES" dirty="0">
                <a:hlinkClick r:id="rId2"/>
              </a:rPr>
              <a:t>://</a:t>
            </a:r>
            <a:r>
              <a:rPr lang="es-ES" dirty="0" smtClean="0">
                <a:hlinkClick r:id="rId2"/>
              </a:rPr>
              <a:t>www.youtube.com/watch?v=boCQpqAkuRs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1291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La pista será…</a:t>
            </a:r>
            <a:endParaRPr lang="es-E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65627"/>
            <a:ext cx="10515600" cy="34713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6745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59080"/>
            <a:ext cx="10515600" cy="32288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8015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Segunda prueba</a:t>
            </a:r>
            <a:endParaRPr lang="es-E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69336" y="1864260"/>
            <a:ext cx="5529254" cy="44735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3048"/>
            <a:ext cx="10842938" cy="5271497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s-ES" dirty="0" smtClean="0"/>
              <a:t>En esta segunda prueba trabajaremos el tempo a través del juego de las sillas.</a:t>
            </a:r>
          </a:p>
          <a:p>
            <a:pPr algn="just">
              <a:lnSpc>
                <a:spcPct val="150000"/>
              </a:lnSpc>
            </a:pPr>
            <a:r>
              <a:rPr lang="es-ES" dirty="0" smtClean="0"/>
              <a:t>Para ello se distribuirán sillas por todo el espacio del aula, la música sonará y los alumnos deberán de ir a la velocidad que marque la música. Cuando esta deje de sonar tendrán que dejar de moverse y sentarse en la silla más cercana. Si no logran sentarse en ninguna silla perderán la </a:t>
            </a:r>
            <a:r>
              <a:rPr lang="es-ES" dirty="0"/>
              <a:t>opción de </a:t>
            </a:r>
            <a:r>
              <a:rPr lang="es-ES" dirty="0" smtClean="0"/>
              <a:t>ganar la pista que lleva al tesoro</a:t>
            </a:r>
            <a:r>
              <a:rPr lang="es-ES" dirty="0" smtClean="0"/>
              <a:t>. Una de las canciones con la que podríamos trabajar sería: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ES" dirty="0">
                <a:hlinkClick r:id="rId3"/>
              </a:rPr>
              <a:t>https://www.youtube.com/watch?v=FkWzF3MOKP0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41691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La pista será…</a:t>
            </a:r>
            <a:endParaRPr lang="es-E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3399"/>
            <a:ext cx="10515600" cy="34357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1402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62" y="2152357"/>
            <a:ext cx="10199076" cy="20744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2693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69447"/>
            <a:ext cx="10515600" cy="1325563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Tercera pista</a:t>
            </a:r>
            <a:endParaRPr lang="es-E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535" y="1012875"/>
            <a:ext cx="10411265" cy="52331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018" y="4515729"/>
            <a:ext cx="1843564" cy="218049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74762"/>
            <a:ext cx="10515600" cy="582146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s-ES" dirty="0" smtClean="0"/>
              <a:t>Con el juego de “Pilla, pilla” las diferentes familias de instrumentos y su discriminación.</a:t>
            </a:r>
          </a:p>
          <a:p>
            <a:pPr algn="just">
              <a:lnSpc>
                <a:spcPct val="150000"/>
              </a:lnSpc>
            </a:pPr>
            <a:r>
              <a:rPr lang="es-ES" dirty="0" smtClean="0"/>
              <a:t>La clase estará dividida por zonas, cada zona estará representada por una familia de instrumentos. </a:t>
            </a:r>
          </a:p>
          <a:p>
            <a:pPr algn="just">
              <a:lnSpc>
                <a:spcPct val="150000"/>
              </a:lnSpc>
            </a:pPr>
            <a:r>
              <a:rPr lang="es-ES" dirty="0" smtClean="0"/>
              <a:t>Los alumnos en grupos saldrán desde un punto inicial cuando empiece a sonar la música, y tendrán que reconocer la familia de instrumentos que está sonando en ese momento, ir hacia la zona representada con esos instrumentos y lograr llegar los primeros para ocuparla. </a:t>
            </a:r>
          </a:p>
          <a:p>
            <a:pPr algn="just">
              <a:lnSpc>
                <a:spcPct val="150000"/>
              </a:lnSpc>
            </a:pPr>
            <a:r>
              <a:rPr lang="es-ES" dirty="0" smtClean="0"/>
              <a:t>Si la zona ya ha sido ocupada tendrán que seguir atentos a la canción para poder reconocer otra familia de instrumentos.</a:t>
            </a:r>
          </a:p>
          <a:p>
            <a:pPr algn="just">
              <a:lnSpc>
                <a:spcPct val="150000"/>
              </a:lnSpc>
            </a:pPr>
            <a:r>
              <a:rPr lang="es-ES" dirty="0" smtClean="0"/>
              <a:t>No todas las familias de instrumentos aparecerán en la canción, por lo que si algún grupo ocupa la familia equivocada quedará eliminado</a:t>
            </a:r>
            <a:r>
              <a:rPr lang="es-ES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s-ES" dirty="0" smtClean="0"/>
              <a:t>Una canción que se podría utilizar para trabajar esta actividad sería:</a:t>
            </a:r>
            <a:endParaRPr lang="es-ES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es-ES" dirty="0">
                <a:hlinkClick r:id="rId4"/>
              </a:rPr>
              <a:t>https://www.youtube.com/watch?v=qpc-FRe5QHE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217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La pista será…</a:t>
            </a:r>
            <a:endParaRPr lang="es-E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3105944"/>
            <a:ext cx="10477500" cy="17907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2694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15" y="2895600"/>
            <a:ext cx="9730153" cy="15724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3452446" y="2709740"/>
            <a:ext cx="10515600" cy="1325563"/>
          </a:xfrm>
        </p:spPr>
        <p:txBody>
          <a:bodyPr/>
          <a:lstStyle/>
          <a:p>
            <a:r>
              <a:rPr lang="es-ES" dirty="0" smtClean="0"/>
              <a:t>,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888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Cuarta prueba</a:t>
            </a:r>
            <a:endParaRPr lang="es-E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073" y="4050000"/>
            <a:ext cx="3813927" cy="28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26831"/>
            <a:ext cx="10515600" cy="5728559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s-ES" dirty="0" smtClean="0"/>
              <a:t>En esta prueba trabajaremos el pulso y el ritmo a través del juego de las palmas. Se aprovechará para explicarles que mientras juegan y recitan las retahílas populares están siguiendo un pulso constante.</a:t>
            </a:r>
          </a:p>
          <a:p>
            <a:pPr algn="just">
              <a:lnSpc>
                <a:spcPct val="150000"/>
              </a:lnSpc>
            </a:pPr>
            <a:r>
              <a:rPr lang="es-ES" dirty="0" smtClean="0"/>
              <a:t>Se realizará una progresión de distintas canciones con sus respectivos ritmos. El niño que se pierda y ya no sea capaz de seguir el ritmo de los demás, quedará fuera.</a:t>
            </a:r>
          </a:p>
          <a:p>
            <a:pPr algn="just">
              <a:lnSpc>
                <a:spcPct val="150000"/>
              </a:lnSpc>
            </a:pPr>
            <a:r>
              <a:rPr lang="es-ES" dirty="0" smtClean="0"/>
              <a:t>Jugarán en quipos mezclados de forma que mientras que un miembro del equipo siga en el juego tendrá opciones de ganar</a:t>
            </a:r>
            <a:r>
              <a:rPr lang="es-ES" dirty="0" smtClean="0"/>
              <a:t>. Una posible canción para trabajar sería: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ES" dirty="0">
                <a:hlinkClick r:id="rId3"/>
              </a:rPr>
              <a:t>https://www.youtube.com/watch?v=zaEXdyC8RQ0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85250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61" y="179146"/>
            <a:ext cx="10515600" cy="748134"/>
          </a:xfrm>
        </p:spPr>
        <p:txBody>
          <a:bodyPr>
            <a:normAutofit/>
          </a:bodyPr>
          <a:lstStyle/>
          <a:p>
            <a:pPr algn="ctr"/>
            <a:r>
              <a:rPr lang="es-ES" sz="4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Marco legal</a:t>
            </a:r>
            <a:endParaRPr lang="es-ES" sz="4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5561" y="785446"/>
            <a:ext cx="10515600" cy="5882639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sz="2600" dirty="0" smtClean="0">
                <a:latin typeface="+mj-lt"/>
                <a:cs typeface="Arial" panose="020B0604020202020204" pitchFamily="34" charset="0"/>
              </a:rPr>
              <a:t>CONTEXTUALIZACIÓN:</a:t>
            </a:r>
          </a:p>
          <a:p>
            <a:pPr algn="just">
              <a:lnSpc>
                <a:spcPct val="150000"/>
              </a:lnSpc>
            </a:pPr>
            <a:r>
              <a:rPr lang="es-ES" sz="2600" dirty="0" smtClean="0">
                <a:latin typeface="+mj-lt"/>
                <a:cs typeface="Arial" panose="020B0604020202020204" pitchFamily="34" charset="0"/>
              </a:rPr>
              <a:t>Dirigida a 2º curso de educación primaria.</a:t>
            </a:r>
            <a:endParaRPr lang="es-ES" sz="2600" dirty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2600" dirty="0" smtClean="0">
                <a:latin typeface="+mj-lt"/>
                <a:cs typeface="Arial" panose="020B0604020202020204" pitchFamily="34" charset="0"/>
              </a:rPr>
              <a:t>Contenidos: </a:t>
            </a:r>
          </a:p>
          <a:p>
            <a:pPr lvl="1" algn="just">
              <a:lnSpc>
                <a:spcPct val="150000"/>
              </a:lnSpc>
            </a:pPr>
            <a:r>
              <a:rPr lang="es-ES" sz="2200" dirty="0" smtClean="0">
                <a:latin typeface="+mj-lt"/>
                <a:cs typeface="Arial" panose="020B0604020202020204" pitchFamily="34" charset="0"/>
              </a:rPr>
              <a:t>Clasificación de los instrumentos musicales en sus respectivas familias.</a:t>
            </a:r>
          </a:p>
          <a:p>
            <a:pPr lvl="1" algn="just">
              <a:lnSpc>
                <a:spcPct val="150000"/>
              </a:lnSpc>
            </a:pPr>
            <a:r>
              <a:rPr lang="es-ES" sz="2200" dirty="0" smtClean="0">
                <a:latin typeface="+mj-lt"/>
                <a:cs typeface="Arial" panose="020B0604020202020204" pitchFamily="34" charset="0"/>
              </a:rPr>
              <a:t>Discriminación del Tempo en canciones simples.</a:t>
            </a:r>
          </a:p>
          <a:p>
            <a:pPr lvl="1" algn="just">
              <a:lnSpc>
                <a:spcPct val="150000"/>
              </a:lnSpc>
            </a:pPr>
            <a:r>
              <a:rPr lang="es-ES" sz="2200" dirty="0">
                <a:latin typeface="+mj-lt"/>
                <a:cs typeface="Arial" panose="020B0604020202020204" pitchFamily="34" charset="0"/>
              </a:rPr>
              <a:t>Lenguaje musical: lectura e </a:t>
            </a:r>
            <a:r>
              <a:rPr lang="es-ES" sz="2200" dirty="0" smtClean="0">
                <a:latin typeface="+mj-lt"/>
                <a:cs typeface="Arial" panose="020B0604020202020204" pitchFamily="34" charset="0"/>
              </a:rPr>
              <a:t>interpretación de partituras </a:t>
            </a:r>
            <a:r>
              <a:rPr lang="es-ES" sz="2200" dirty="0">
                <a:latin typeface="+mj-lt"/>
                <a:cs typeface="Arial" panose="020B0604020202020204" pitchFamily="34" charset="0"/>
              </a:rPr>
              <a:t>sencillas con grafías no convencionales y </a:t>
            </a:r>
            <a:r>
              <a:rPr lang="es-ES" sz="2200" dirty="0" smtClean="0">
                <a:latin typeface="+mj-lt"/>
                <a:cs typeface="Arial" panose="020B0604020202020204" pitchFamily="34" charset="0"/>
              </a:rPr>
              <a:t>de esquemas </a:t>
            </a:r>
            <a:r>
              <a:rPr lang="es-ES" sz="2200" dirty="0">
                <a:latin typeface="+mj-lt"/>
                <a:cs typeface="Arial" panose="020B0604020202020204" pitchFamily="34" charset="0"/>
              </a:rPr>
              <a:t>rítmicos y melódicos elementales con notación tradicional</a:t>
            </a:r>
            <a:r>
              <a:rPr lang="es-ES" sz="22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pPr lvl="1" algn="just">
              <a:lnSpc>
                <a:spcPct val="150000"/>
              </a:lnSpc>
            </a:pPr>
            <a:r>
              <a:rPr lang="es-ES" sz="2200" dirty="0" smtClean="0">
                <a:latin typeface="+mj-lt"/>
                <a:cs typeface="Arial" panose="020B0604020202020204" pitchFamily="34" charset="0"/>
              </a:rPr>
              <a:t>Pulso, ritmo y acento.</a:t>
            </a:r>
          </a:p>
          <a:p>
            <a:pPr lvl="1" algn="just">
              <a:lnSpc>
                <a:spcPct val="150000"/>
              </a:lnSpc>
            </a:pPr>
            <a:r>
              <a:rPr lang="es-ES" sz="2200" dirty="0" smtClean="0">
                <a:latin typeface="+mj-lt"/>
                <a:cs typeface="Arial" panose="020B0604020202020204" pitchFamily="34" charset="0"/>
              </a:rPr>
              <a:t>Percusión corporal</a:t>
            </a:r>
          </a:p>
        </p:txBody>
      </p:sp>
    </p:spTree>
    <p:extLst>
      <p:ext uri="{BB962C8B-B14F-4D97-AF65-F5344CB8AC3E}">
        <p14:creationId xmlns:p14="http://schemas.microsoft.com/office/powerpoint/2010/main" val="109820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La pista será…</a:t>
            </a:r>
            <a:endParaRPr lang="es-E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63541"/>
            <a:ext cx="10515600" cy="22755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7473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8628"/>
            <a:ext cx="10515600" cy="229756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049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Quinta prueba</a:t>
            </a:r>
            <a:endParaRPr lang="es-E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25" y="5114925"/>
            <a:ext cx="2619375" cy="17430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3833"/>
            <a:ext cx="10515600" cy="5145206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ES" dirty="0" smtClean="0"/>
              <a:t>En esta actividad trabajaremos el ritmo y el acento por medio de series de ritmos realizados con su cuerpo.</a:t>
            </a:r>
          </a:p>
          <a:p>
            <a:pPr algn="just">
              <a:lnSpc>
                <a:spcPct val="150000"/>
              </a:lnSpc>
            </a:pPr>
            <a:r>
              <a:rPr lang="es-ES" dirty="0" smtClean="0"/>
              <a:t>El primer alumno realiza un ritmo y el siguiente debe repetirlo y añadir otro y así hasta que un alumno se equivoque.</a:t>
            </a:r>
          </a:p>
          <a:p>
            <a:pPr algn="just">
              <a:lnSpc>
                <a:spcPct val="150000"/>
              </a:lnSpc>
            </a:pPr>
            <a:r>
              <a:rPr lang="es-ES" dirty="0" smtClean="0"/>
              <a:t>Se llevará a cabo dentro de ese mismo grupo de trabajo y cuando quede un sólo compañero de cada uno de los grupos, estos deberán competir entre ellos hasta definir quién es el ganador.</a:t>
            </a:r>
            <a:endParaRPr lang="es-ES" dirty="0"/>
          </a:p>
        </p:txBody>
      </p:sp>
      <p:pic>
        <p:nvPicPr>
          <p:cNvPr id="2052" name="Picture 4" descr="http://www.rena.edu.ve/SegundaEtapa/ESTETICA/IMAGENES/RITMO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48" y="-69528"/>
            <a:ext cx="200025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00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La pista será…</a:t>
            </a:r>
            <a:endParaRPr lang="es-E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66220"/>
            <a:ext cx="10515600" cy="3470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8922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71635"/>
            <a:ext cx="10515600" cy="21319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4" name="Picture 2" descr="http://www.alfonsooctavo.com/wp-content/uploads/thump_7161673enhorabuen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85" y="4228014"/>
            <a:ext cx="2601694" cy="210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gifandgif.es/gifs_animados/Felicidades/Gifs%20Animados%20Felicidades%20%28105%2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82" y="3213266"/>
            <a:ext cx="25336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gifandgif.es/gifs_animados/Felicidades/Gifs%20Animados%20Felicidades%20%28105%2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455" y="3213265"/>
            <a:ext cx="25336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74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94" y="536755"/>
            <a:ext cx="7715720" cy="11050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678" y="796662"/>
            <a:ext cx="4686172" cy="606133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947" y="2609047"/>
            <a:ext cx="3696579" cy="284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5864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FIN</a:t>
            </a:r>
            <a:endParaRPr lang="es-E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41343"/>
            <a:ext cx="10515601" cy="4445390"/>
          </a:xfrm>
        </p:spPr>
      </p:pic>
    </p:spTree>
    <p:extLst>
      <p:ext uri="{BB962C8B-B14F-4D97-AF65-F5344CB8AC3E}">
        <p14:creationId xmlns:p14="http://schemas.microsoft.com/office/powerpoint/2010/main" val="105486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15927"/>
            <a:ext cx="10515600" cy="5795888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Criterio de evaluación: </a:t>
            </a:r>
          </a:p>
          <a:p>
            <a:pPr lvl="1" algn="just">
              <a:lnSpc>
                <a:spcPct val="150000"/>
              </a:lnSpc>
            </a:pPr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Discriminar los elementos más sencillos de una obra musical.</a:t>
            </a:r>
          </a:p>
          <a:p>
            <a:pPr lvl="1" algn="just">
              <a:lnSpc>
                <a:spcPct val="150000"/>
              </a:lnSpc>
            </a:pPr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Utilizar la escucha musical para reconocer las posibilidades del sonido.</a:t>
            </a:r>
          </a:p>
          <a:p>
            <a:pPr lvl="1" algn="just">
              <a:lnSpc>
                <a:spcPct val="150000"/>
              </a:lnSpc>
            </a:pPr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Interpretar solo o en grupo, mediante la voz, su propio cuerpo o instrumentos, utilizando el lenguaje musical, composiciones sencillas asumiendo la responsabilidad en la interpretación en grupo y respetando, tanto las aportaciones de los demás como a la persona que asume la dirección. </a:t>
            </a:r>
          </a:p>
          <a:p>
            <a:pPr lvl="0" algn="just">
              <a:lnSpc>
                <a:spcPct val="150000"/>
              </a:lnSpc>
            </a:pPr>
            <a:r>
              <a:rPr lang="es-ES" sz="2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Estándares </a:t>
            </a:r>
            <a:r>
              <a:rPr lang="es-ES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aprendizaje evaluables</a:t>
            </a:r>
          </a:p>
          <a:p>
            <a:pPr lvl="1" algn="just">
              <a:lnSpc>
                <a:spcPct val="150000"/>
              </a:lnSpc>
            </a:pPr>
            <a:r>
              <a:rPr lang="es-ES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 Diferencia  el sonido del silencio a través de grafías o de  su expresión corporal. </a:t>
            </a:r>
          </a:p>
          <a:p>
            <a:pPr lvl="1" algn="just">
              <a:lnSpc>
                <a:spcPct val="150000"/>
              </a:lnSpc>
            </a:pPr>
            <a:r>
              <a:rPr lang="es-ES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Reconoce visual y auditivamente los instrumentos trabajados en clase.</a:t>
            </a:r>
          </a:p>
          <a:p>
            <a:pPr lvl="1" algn="just">
              <a:lnSpc>
                <a:spcPct val="150000"/>
              </a:lnSpc>
            </a:pPr>
            <a:r>
              <a:rPr lang="es-ES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 Clasificar los instrumentos musicales en familias: viento, cuerda y percusión.   </a:t>
            </a:r>
          </a:p>
          <a:p>
            <a:pPr lvl="1" algn="just">
              <a:lnSpc>
                <a:spcPct val="150000"/>
              </a:lnSpc>
            </a:pPr>
            <a:r>
              <a:rPr lang="es-ES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 Marca el pulso atendiendo al tempo de una audición</a:t>
            </a:r>
          </a:p>
          <a:p>
            <a:pPr lvl="1" algn="just">
              <a:lnSpc>
                <a:spcPct val="150000"/>
              </a:lnSpc>
            </a:pPr>
            <a:r>
              <a:rPr lang="es-ES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 Adecúa su movimiento al tempo de una audición.</a:t>
            </a:r>
          </a:p>
          <a:p>
            <a:endParaRPr lang="es-E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15926"/>
          </a:xfrm>
        </p:spPr>
        <p:txBody>
          <a:bodyPr>
            <a:normAutofit/>
          </a:bodyPr>
          <a:lstStyle/>
          <a:p>
            <a:pPr algn="ctr"/>
            <a:r>
              <a:rPr lang="es-ES" sz="4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Marco legal</a:t>
            </a:r>
            <a:endParaRPr lang="es-ES" sz="4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3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11" y="-84734"/>
            <a:ext cx="2089422" cy="22252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Nuestra clase</a:t>
            </a:r>
            <a:endParaRPr lang="es-E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27742" y="1899139"/>
            <a:ext cx="4560648" cy="485335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1858"/>
            <a:ext cx="10515600" cy="5556142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s-ES" dirty="0" smtClean="0">
                <a:latin typeface="+mj-lt"/>
                <a:cs typeface="Arial" panose="020B0604020202020204" pitchFamily="34" charset="0"/>
              </a:rPr>
              <a:t>Tenemos un total de 26 alumnos de los cuales 11 son niños y 15 son niñas. </a:t>
            </a:r>
          </a:p>
          <a:p>
            <a:pPr>
              <a:lnSpc>
                <a:spcPct val="160000"/>
              </a:lnSpc>
            </a:pPr>
            <a:r>
              <a:rPr lang="es-ES" dirty="0" smtClean="0">
                <a:latin typeface="+mj-lt"/>
                <a:cs typeface="Arial" panose="020B0604020202020204" pitchFamily="34" charset="0"/>
              </a:rPr>
              <a:t>Entre ellos tenemos a un alumno con TDHA que se despista, se desconcentra y se </a:t>
            </a:r>
            <a:r>
              <a:rPr lang="es-ES" dirty="0" err="1" smtClean="0">
                <a:latin typeface="+mj-lt"/>
                <a:cs typeface="Arial" panose="020B0604020202020204" pitchFamily="34" charset="0"/>
              </a:rPr>
              <a:t>descoordina</a:t>
            </a:r>
            <a:r>
              <a:rPr lang="es-ES" dirty="0" smtClean="0">
                <a:latin typeface="+mj-lt"/>
                <a:cs typeface="Arial" panose="020B0604020202020204" pitchFamily="34" charset="0"/>
              </a:rPr>
              <a:t> con facilidad y es también muy hablador.</a:t>
            </a:r>
          </a:p>
          <a:p>
            <a:pPr>
              <a:lnSpc>
                <a:spcPct val="160000"/>
              </a:lnSpc>
            </a:pPr>
            <a:r>
              <a:rPr lang="es-ES" dirty="0" smtClean="0">
                <a:latin typeface="+mj-lt"/>
                <a:cs typeface="Arial" panose="020B0604020202020204" pitchFamily="34" charset="0"/>
              </a:rPr>
              <a:t>Para trabajar con él necesitamos llevar a cabo actividades lúdicas que llamen su atención.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431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_EM5MbI3xUIY/S_7T2FyoCDI/AAAAAAAAABI/pakYScyhVtc/s1600/actividad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880"/>
            <a:ext cx="2267379" cy="21228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¿Cuál es nuestra propuesta?</a:t>
            </a:r>
            <a:endParaRPr lang="es-ES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404" y="4893286"/>
            <a:ext cx="5745321" cy="22882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2782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Vamos a llevar a cabo una actividad en la que trabajaremos los diferentes contenidos a través de juegos musicales. Cada uno de ellos esconde una pista que, tras superar los juegos, deberán ir acumulando para poder resolver el enigma. Para ello:</a:t>
            </a:r>
          </a:p>
          <a:p>
            <a:pPr algn="just">
              <a:buFontTx/>
              <a:buChar char="-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Dividiremos la clase en 4 grupos de 6 ó 7 personas aproximadamente. </a:t>
            </a:r>
          </a:p>
          <a:p>
            <a:pPr algn="just">
              <a:buFontTx/>
              <a:buChar char="-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Utilizaremos un espacio amplio que permita a los alumnos desplazarse con facilidad y lo delimitaremos en zonas.</a:t>
            </a:r>
          </a:p>
          <a:p>
            <a:pPr marL="0" indent="0" algn="just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Cada pista lleva consigo las indicaciones para llegar a la siguiente prueba.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41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TESORO SERÁ…</a:t>
            </a:r>
            <a:endParaRPr lang="es-E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http://us.cdn3.123rf.com/168nwm/clairev/clairev0906/clairev090600020/5054553-abrir-el-cofre-del-tesoro-vacio--ilustracion-vecto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988" y="1825625"/>
            <a:ext cx="8736037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endParaRPr lang="es-ES" sz="3000" dirty="0" smtClean="0"/>
          </a:p>
          <a:p>
            <a:pPr marL="0" indent="0">
              <a:lnSpc>
                <a:spcPct val="150000"/>
              </a:lnSpc>
              <a:buNone/>
            </a:pPr>
            <a:endParaRPr lang="es-ES" sz="3000" dirty="0"/>
          </a:p>
          <a:p>
            <a:pPr marL="0" indent="0">
              <a:lnSpc>
                <a:spcPct val="150000"/>
              </a:lnSpc>
              <a:buNone/>
            </a:pPr>
            <a:endParaRPr lang="es-ES" sz="3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s-ES" sz="3000" dirty="0" smtClean="0"/>
              <a:t>El tesoro será la construcción de la partitura del villancico Dulce Navidad donde los </a:t>
            </a:r>
            <a:r>
              <a:rPr lang="es-ES" sz="3000" dirty="0"/>
              <a:t>alumnos </a:t>
            </a:r>
            <a:r>
              <a:rPr lang="es-ES" sz="3000" dirty="0" smtClean="0"/>
              <a:t>deberán interpretarla como punto final de la actividad.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010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0"/>
            <a:ext cx="9952708" cy="679942"/>
          </a:xfrm>
        </p:spPr>
        <p:txBody>
          <a:bodyPr>
            <a:noAutofit/>
          </a:bodyPr>
          <a:lstStyle/>
          <a:p>
            <a:pPr algn="ctr"/>
            <a:r>
              <a:rPr lang="es-ES" sz="4400" dirty="0" smtClean="0"/>
              <a:t>Da comienzo nuestro juego</a:t>
            </a:r>
            <a:endParaRPr lang="es-ES" sz="44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2" r="8282"/>
          <a:stretch/>
        </p:blipFill>
        <p:spPr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98930" y="659594"/>
            <a:ext cx="4488690" cy="5529285"/>
          </a:xfrm>
        </p:spPr>
        <p:txBody>
          <a:bodyPr>
            <a:noAutofit/>
          </a:bodyPr>
          <a:lstStyle/>
          <a:p>
            <a:pPr algn="just"/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Ha llegado un flautista a la ciudad. Con su música alegra las calles y los niños contentos salen de sus casas para cantar siguiendo su melodía.</a:t>
            </a:r>
          </a:p>
          <a:p>
            <a:pPr algn="just"/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Un día, mientras dormía, alguien cansado de escucharla, le robó sus partituras, las rompió en varios pedazos y las esparció por la ciudad.</a:t>
            </a:r>
          </a:p>
          <a:p>
            <a:pPr algn="just"/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Ahora la flautista está muy triste y no para de llorar y los niños deciden ayudarle a encontrarlos.</a:t>
            </a:r>
          </a:p>
          <a:p>
            <a:pPr algn="just"/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Un mensaje llega: “Si queréis recuperar la partitura varias pruebas debéis superar”.</a:t>
            </a:r>
          </a:p>
          <a:p>
            <a:pPr algn="just"/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Para trabajar más rápido se dividen en grupos.</a:t>
            </a: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98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54" y="3048000"/>
            <a:ext cx="9917723" cy="138197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48046" y="2756633"/>
            <a:ext cx="10515600" cy="1325563"/>
          </a:xfrm>
        </p:spPr>
        <p:txBody>
          <a:bodyPr/>
          <a:lstStyle/>
          <a:p>
            <a:r>
              <a:rPr lang="es-ES" dirty="0" smtClean="0"/>
              <a:t>,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33088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712" y="0"/>
            <a:ext cx="10515600" cy="1325563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Primera prueba</a:t>
            </a:r>
            <a:endParaRPr lang="es-E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012" y="4789756"/>
            <a:ext cx="2068244" cy="206824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712" y="1094703"/>
            <a:ext cx="10515600" cy="5763297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s-ES" dirty="0" smtClean="0"/>
              <a:t>Se va a realizar utilizando el juego popular llamado «Abuelita, Abuelita  ¿Qué hora es?»  Y se adaptará </a:t>
            </a:r>
            <a:r>
              <a:rPr lang="es-ES" dirty="0"/>
              <a:t>para trabajar el timbre de los diferentes instrumentos. </a:t>
            </a:r>
            <a:endParaRPr lang="es-ES" dirty="0" smtClean="0"/>
          </a:p>
          <a:p>
            <a:pPr algn="just">
              <a:lnSpc>
                <a:spcPct val="150000"/>
              </a:lnSpc>
            </a:pPr>
            <a:r>
              <a:rPr lang="es-ES" dirty="0" smtClean="0"/>
              <a:t>Los alumnos se colocarán por equipos en un extremo del aula y el </a:t>
            </a:r>
            <a:r>
              <a:rPr lang="es-ES" dirty="0"/>
              <a:t>profesor </a:t>
            </a:r>
            <a:r>
              <a:rPr lang="es-ES" dirty="0" smtClean="0"/>
              <a:t>en otro. Por turnos realizarán </a:t>
            </a:r>
            <a:r>
              <a:rPr lang="es-ES" dirty="0"/>
              <a:t>la </a:t>
            </a:r>
            <a:r>
              <a:rPr lang="es-ES" dirty="0" smtClean="0"/>
              <a:t>pregunta “</a:t>
            </a:r>
            <a:r>
              <a:rPr lang="es-ES" dirty="0"/>
              <a:t>Abuelita, Abuelita, ¿Qué hora es?” </a:t>
            </a:r>
            <a:r>
              <a:rPr lang="es-ES" dirty="0" smtClean="0"/>
              <a:t>Y el profesor de espaldas a ellos le </a:t>
            </a:r>
            <a:r>
              <a:rPr lang="es-ES" dirty="0"/>
              <a:t>responderá con la interpretación </a:t>
            </a:r>
            <a:r>
              <a:rPr lang="es-ES" dirty="0" smtClean="0"/>
              <a:t>de </a:t>
            </a:r>
            <a:r>
              <a:rPr lang="es-ES" dirty="0"/>
              <a:t>varias notas con un instrumento de los que se ha trabajado en clase</a:t>
            </a:r>
            <a:r>
              <a:rPr lang="es-ES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s-ES" dirty="0" smtClean="0"/>
              <a:t>Si aciertan el instrumento con el que se está interpretando o la familia a la que pertenece avanzarán hasta llegar al profesor y ganar la prueba si fallan no avanzarán.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ES" dirty="0"/>
          </a:p>
          <a:p>
            <a:pPr marL="0" indent="0" algn="just">
              <a:lnSpc>
                <a:spcPct val="150000"/>
              </a:lnSpc>
              <a:buNone/>
            </a:pPr>
            <a:endParaRPr lang="es-ES" dirty="0"/>
          </a:p>
          <a:p>
            <a:pPr>
              <a:lnSpc>
                <a:spcPct val="150000"/>
              </a:lnSpc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18303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1117</Words>
  <Application>Microsoft Office PowerPoint</Application>
  <PresentationFormat>Personalizado</PresentationFormat>
  <Paragraphs>89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Office Theme</vt:lpstr>
      <vt:lpstr>E-A de la Expresión Musical</vt:lpstr>
      <vt:lpstr>Marco legal</vt:lpstr>
      <vt:lpstr>Marco legal</vt:lpstr>
      <vt:lpstr>Nuestra clase</vt:lpstr>
      <vt:lpstr>¿Cuál es nuestra propuesta?</vt:lpstr>
      <vt:lpstr>EL TESORO SERÁ…</vt:lpstr>
      <vt:lpstr>Da comienzo nuestro juego</vt:lpstr>
      <vt:lpstr>,</vt:lpstr>
      <vt:lpstr>Primera prueba</vt:lpstr>
      <vt:lpstr>Presentación de PowerPoint</vt:lpstr>
      <vt:lpstr>La pista será…</vt:lpstr>
      <vt:lpstr>Presentación de PowerPoint</vt:lpstr>
      <vt:lpstr>Segunda prueba</vt:lpstr>
      <vt:lpstr>La pista será…</vt:lpstr>
      <vt:lpstr>Presentación de PowerPoint</vt:lpstr>
      <vt:lpstr>Tercera pista</vt:lpstr>
      <vt:lpstr>La pista será…</vt:lpstr>
      <vt:lpstr>,</vt:lpstr>
      <vt:lpstr>Cuarta prueba</vt:lpstr>
      <vt:lpstr>La pista será…</vt:lpstr>
      <vt:lpstr>Presentación de PowerPoint</vt:lpstr>
      <vt:lpstr>Quinta prueba</vt:lpstr>
      <vt:lpstr>La pista será…</vt:lpstr>
      <vt:lpstr>Presentación de PowerPoint</vt:lpstr>
      <vt:lpstr>Presentación de PowerPoint</vt:lpstr>
      <vt:lpstr>FIN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E-A de la Expresión  Musical 3ºA Ed. Primaria Autores: María Teresa Iniesta Martínez Antonio Guillén Martínez  Marta Campos Ondoño Zaira Estrada Chicano Sara López López</dc:title>
  <dc:creator>Maite-</dc:creator>
  <cp:lastModifiedBy>Zaira</cp:lastModifiedBy>
  <cp:revision>51</cp:revision>
  <dcterms:created xsi:type="dcterms:W3CDTF">2014-12-12T10:51:59Z</dcterms:created>
  <dcterms:modified xsi:type="dcterms:W3CDTF">2014-12-15T15:14:25Z</dcterms:modified>
</cp:coreProperties>
</file>